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9" r:id="rId2"/>
    <p:sldId id="268" r:id="rId3"/>
    <p:sldId id="270" r:id="rId4"/>
    <p:sldId id="256" r:id="rId5"/>
    <p:sldId id="257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0000"/>
    <a:srgbClr val="0000FF"/>
    <a:srgbClr val="B400B4"/>
    <a:srgbClr val="990000"/>
    <a:srgbClr val="860000"/>
    <a:srgbClr val="5F2987"/>
    <a:srgbClr val="1305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7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BD04C5-B12C-42DB-9C71-58B5F27B28E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D89FBA2-BE45-435F-A11C-FDD4CD5975C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1"/>
            <a:ext cx="8153400" cy="2285999"/>
          </a:xfrm>
        </p:spPr>
        <p:txBody>
          <a:bodyPr>
            <a:noAutofit/>
          </a:bodyPr>
          <a:lstStyle/>
          <a:p>
            <a:pPr algn="ctr"/>
            <a:r>
              <a:rPr lang="en-US" sz="6000" b="1" i="1" u="sng" dirty="0">
                <a:solidFill>
                  <a:srgbClr val="1305CB"/>
                </a:solidFill>
                <a:latin typeface="Algerian" pitchFamily="82" charset="0"/>
                <a:cs typeface="Lucida Sans Unicode" pitchFamily="34" charset="0"/>
              </a:rPr>
              <a:t>REGIONAL TRADING </a:t>
            </a:r>
            <a:br>
              <a:rPr lang="en-US" sz="6000" b="1" i="1" u="sng" dirty="0">
                <a:solidFill>
                  <a:srgbClr val="1305CB"/>
                </a:solidFill>
                <a:latin typeface="Algerian" pitchFamily="82" charset="0"/>
                <a:cs typeface="Lucida Sans Unicode" pitchFamily="34" charset="0"/>
              </a:rPr>
            </a:br>
            <a:r>
              <a:rPr lang="en-US" sz="6000" b="1" i="1" u="sng" dirty="0">
                <a:solidFill>
                  <a:srgbClr val="1305CB"/>
                </a:solidFill>
                <a:latin typeface="Algerian" pitchFamily="82" charset="0"/>
                <a:cs typeface="Lucida Sans Unicode" pitchFamily="34" charset="0"/>
              </a:rPr>
              <a:t>BLOCK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362200"/>
            <a:ext cx="8077200" cy="4038600"/>
          </a:xfrm>
        </p:spPr>
        <p:txBody>
          <a:bodyPr>
            <a:normAutofit fontScale="92500" lnSpcReduction="20000"/>
          </a:bodyPr>
          <a:lstStyle/>
          <a:p>
            <a:pPr algn="r"/>
            <a:endParaRPr lang="en-US" dirty="0"/>
          </a:p>
          <a:p>
            <a:r>
              <a:rPr lang="en-US" sz="4400" dirty="0">
                <a:solidFill>
                  <a:srgbClr val="7D00FA"/>
                </a:solidFill>
                <a:latin typeface="Berlin Sans FB Demi" pitchFamily="34" charset="0"/>
                <a:cs typeface="Aparajita" pitchFamily="34" charset="0"/>
              </a:rPr>
              <a:t>             </a:t>
            </a:r>
          </a:p>
          <a:p>
            <a:pPr algn="ctr"/>
            <a:r>
              <a:rPr lang="en-US" sz="4400" dirty="0">
                <a:solidFill>
                  <a:srgbClr val="C00000"/>
                </a:solidFill>
                <a:latin typeface="Bodoni MT" pitchFamily="18" charset="0"/>
              </a:rPr>
              <a:t>Dr. </a:t>
            </a:r>
            <a:r>
              <a:rPr lang="en-US" sz="4400" dirty="0" err="1">
                <a:solidFill>
                  <a:srgbClr val="C00000"/>
                </a:solidFill>
                <a:latin typeface="Bodoni MT" pitchFamily="18" charset="0"/>
              </a:rPr>
              <a:t>Srinibash</a:t>
            </a:r>
            <a:r>
              <a:rPr lang="en-US" sz="4400" dirty="0">
                <a:solidFill>
                  <a:srgbClr val="C00000"/>
                </a:solidFill>
                <a:latin typeface="Bodoni MT" pitchFamily="18" charset="0"/>
              </a:rPr>
              <a:t> Dash</a:t>
            </a:r>
          </a:p>
          <a:p>
            <a:pPr algn="ctr"/>
            <a:r>
              <a:rPr lang="en-US" sz="4400" dirty="0">
                <a:solidFill>
                  <a:srgbClr val="C00000"/>
                </a:solidFill>
                <a:latin typeface="Bodoni MT" pitchFamily="18" charset="0"/>
              </a:rPr>
              <a:t>Associate Professor &amp; Head</a:t>
            </a:r>
          </a:p>
          <a:p>
            <a:pPr algn="ctr"/>
            <a:r>
              <a:rPr lang="en-US" sz="4400" dirty="0">
                <a:solidFill>
                  <a:srgbClr val="C00000"/>
                </a:solidFill>
                <a:latin typeface="Bodoni MT" pitchFamily="18" charset="0"/>
              </a:rPr>
              <a:t>School of Management</a:t>
            </a:r>
          </a:p>
          <a:p>
            <a:pPr algn="ctr"/>
            <a:r>
              <a:rPr lang="en-IN" sz="4400" dirty="0">
                <a:solidFill>
                  <a:srgbClr val="C00000"/>
                </a:solidFill>
                <a:latin typeface="Bodoni MT" pitchFamily="18" charset="0"/>
              </a:rPr>
              <a:t>GMU, SBP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                 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60000"/>
                <a:lumOff val="4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North American Free Trade Agreement </a:t>
            </a:r>
            <a:r>
              <a:rPr lang="en-US" sz="3200" b="1" dirty="0">
                <a:solidFill>
                  <a:srgbClr val="680000"/>
                </a:solidFill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3200" b="1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(NAFTA)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458200" cy="49530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THE North American Free Trade Agreement (NAFTA) is a trilateral trade block in North America created by the govt. of the United States, Canada, Mexico.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The agreements were signed in December 1993 by the presidents of the three countries and it came into effect from 1</a:t>
            </a:r>
            <a:r>
              <a:rPr lang="en-US" sz="2400" baseline="30000" dirty="0">
                <a:latin typeface="Lucida Sans Unicode" pitchFamily="34" charset="0"/>
                <a:cs typeface="Lucida Sans Unicode" pitchFamily="34" charset="0"/>
              </a:rPr>
              <a:t>st</a:t>
            </a: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 Jan. 1994 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 Final provisions (NAFTA) were fully implemented on Jan. 1, 2008. And it is the most comprehensive Regional Trade Agreement signed by the United States.    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 NAFTA created the world largest free trade area which now links 450 million people producing 17 trillion worth of goods and services.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NAFTA one of the most successful trade agreements in history and has contributed to significant increases in agricultural trade and investment.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B400B4"/>
                </a:solidFill>
                <a:latin typeface="Lucida Sans Unicode" pitchFamily="34" charset="0"/>
                <a:cs typeface="Lucida Sans Unicode" pitchFamily="34" charset="0"/>
              </a:rPr>
              <a:t>NAFTA’s Main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382000" cy="5592763"/>
          </a:xfrm>
        </p:spPr>
        <p:txBody>
          <a:bodyPr>
            <a:normAutofit/>
          </a:bodyPr>
          <a:lstStyle/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To create new business opportunities particularly in Mexico.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To enhance the competitive advantage of the companies in wider international markets.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To reduce the prices of the products and services by enhancing competitions.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To provide stable and predictable political environment for the investors.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To eliminate barriers to trade in, and facilitate the cross-border movement of goods and services.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To enhance the industrial development.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To improve and consolidate political relationship among member countries.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The BRICS Alliance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458200" cy="5562600"/>
          </a:xfrm>
        </p:spPr>
        <p:txBody>
          <a:bodyPr>
            <a:normAutofit/>
          </a:bodyPr>
          <a:lstStyle/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BRICS stand for Brazil, Russia, India, China, and South Africa.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Came into existence in 2001 as BRICS nation.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It is the fastest growing and emerging economics.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BRICS is the international political organization of leading emerging economies. Its five members are all developing industrialized countries.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The term BRICS was used for the first time in the Goldman Sachs report 2003 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The BRICS became a mechanism trough which the countries can exchange opinion, seek convergence, identify areas of cooperation and influence the international agenda.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B400B4"/>
                </a:solidFill>
                <a:latin typeface="Lucida Sans Unicode" pitchFamily="34" charset="0"/>
                <a:cs typeface="Lucida Sans Unicode" pitchFamily="34" charset="0"/>
              </a:rPr>
              <a:t>Objectives of BRICS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4983163"/>
          </a:xfrm>
        </p:spPr>
        <p:txBody>
          <a:bodyPr/>
          <a:lstStyle/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To remove trade barriers.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Economic development.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Optimum use of resources.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Building relationship.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To achieve regional development.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2895600"/>
          </a:xfrm>
        </p:spPr>
        <p:txBody>
          <a:bodyPr>
            <a:normAutofit/>
          </a:bodyPr>
          <a:lstStyle/>
          <a:p>
            <a:pPr algn="ctr"/>
            <a:r>
              <a:rPr lang="en-US" sz="6000" b="1" i="1" u="sng" dirty="0">
                <a:solidFill>
                  <a:srgbClr val="990000"/>
                </a:solidFill>
                <a:latin typeface="Lucida Handwriting" pitchFamily="66" charset="0"/>
              </a:rPr>
              <a:t>THANK YOU……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914399"/>
          </a:xfrm>
        </p:spPr>
        <p:txBody>
          <a:bodyPr/>
          <a:lstStyle/>
          <a:p>
            <a:pPr algn="l"/>
            <a:r>
              <a:rPr lang="en-US" b="1" i="1" u="sng" dirty="0">
                <a:solidFill>
                  <a:srgbClr val="7030A0"/>
                </a:solidFill>
                <a:latin typeface="Lucida Handwriting" pitchFamily="66" charset="0"/>
              </a:rPr>
              <a:t>CONTENT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76400"/>
            <a:ext cx="7696200" cy="4495800"/>
          </a:xfrm>
        </p:spPr>
        <p:txBody>
          <a:bodyPr/>
          <a:lstStyle/>
          <a:p>
            <a:pPr algn="l">
              <a:buClr>
                <a:srgbClr val="0000D2"/>
              </a:buClr>
              <a:buSzPct val="100000"/>
              <a:buFont typeface="Wingdings" pitchFamily="2" charset="2"/>
              <a:buChar char="v"/>
            </a:pPr>
            <a:r>
              <a:rPr lang="en-US" dirty="0">
                <a:solidFill>
                  <a:schemeClr val="tx1"/>
                </a:solidFill>
                <a:latin typeface="Lucida Handwriting" pitchFamily="66" charset="0"/>
              </a:rPr>
              <a:t> </a:t>
            </a:r>
            <a:r>
              <a:rPr lang="en-US" sz="2800" dirty="0">
                <a:latin typeface="Lucida Handwriting" pitchFamily="66" charset="0"/>
              </a:rPr>
              <a:t>REGIONAL TRADING BLOCKS</a:t>
            </a:r>
          </a:p>
          <a:p>
            <a:pPr algn="l">
              <a:buClr>
                <a:srgbClr val="0000D2"/>
              </a:buClr>
              <a:buSzPct val="100000"/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Lucida Handwriting" pitchFamily="66" charset="0"/>
              </a:rPr>
              <a:t> SAARC</a:t>
            </a:r>
          </a:p>
          <a:p>
            <a:pPr algn="l">
              <a:buClr>
                <a:srgbClr val="0000D2"/>
              </a:buClr>
              <a:buSzPct val="100000"/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Lucida Handwriting" pitchFamily="66" charset="0"/>
              </a:rPr>
              <a:t> NATO</a:t>
            </a:r>
          </a:p>
          <a:p>
            <a:pPr algn="l">
              <a:buClr>
                <a:srgbClr val="0000D2"/>
              </a:buClr>
              <a:buSzPct val="100000"/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Lucida Handwriting" pitchFamily="66" charset="0"/>
              </a:rPr>
              <a:t> NAFTA</a:t>
            </a:r>
          </a:p>
          <a:p>
            <a:pPr algn="l">
              <a:buClr>
                <a:srgbClr val="0000D2"/>
              </a:buClr>
              <a:buSzPct val="100000"/>
              <a:buFont typeface="Wingdings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Lucida Handwriting" pitchFamily="66" charset="0"/>
              </a:rPr>
              <a:t> BRICS</a:t>
            </a:r>
          </a:p>
          <a:p>
            <a:pPr algn="l">
              <a:buClr>
                <a:srgbClr val="0000D2"/>
              </a:buClr>
              <a:buSzPct val="100000"/>
            </a:pPr>
            <a:endParaRPr lang="en-US" dirty="0">
              <a:solidFill>
                <a:srgbClr val="5F2987"/>
              </a:solidFill>
              <a:latin typeface="Lucida Handwriting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33400"/>
            <a:ext cx="8382000" cy="762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Lucida Sans Unicode" pitchFamily="34" charset="0"/>
                <a:cs typeface="Lucida Sans Unicode" pitchFamily="34" charset="0"/>
              </a:rPr>
              <a:t>      </a:t>
            </a:r>
            <a:r>
              <a:rPr lang="en-US" sz="3600" b="1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Regional Trade Block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458200" cy="3352800"/>
          </a:xfrm>
        </p:spPr>
        <p:txBody>
          <a:bodyPr/>
          <a:lstStyle/>
          <a:p>
            <a:pPr>
              <a:buNone/>
            </a:pPr>
            <a:r>
              <a:rPr lang="en-US" dirty="0"/>
              <a:t>   </a:t>
            </a:r>
            <a:r>
              <a:rPr lang="en-US" sz="3200" dirty="0">
                <a:latin typeface="Lucida Sans Unicode" pitchFamily="34" charset="0"/>
                <a:cs typeface="Lucida Sans Unicode" pitchFamily="34" charset="0"/>
              </a:rPr>
              <a:t>Regional trade blocks are intergovernmental associations that manage and promote trade activities for specific regions of the world. </a:t>
            </a:r>
          </a:p>
          <a:p>
            <a:pPr>
              <a:buNone/>
            </a:pPr>
            <a:endParaRPr lang="en-US" dirty="0"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8763000" cy="1143000"/>
          </a:xfrm>
        </p:spPr>
        <p:txBody>
          <a:bodyPr>
            <a:noAutofit/>
          </a:bodyPr>
          <a:lstStyle/>
          <a:p>
            <a:pPr algn="ctr"/>
            <a:r>
              <a:rPr lang="en-US" sz="3200" b="1" u="sng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South Asian Association For Regional </a:t>
            </a:r>
            <a:br>
              <a:rPr lang="en-US" sz="3200" b="1" i="1" u="sng" dirty="0">
                <a:solidFill>
                  <a:srgbClr val="680000"/>
                </a:solidFill>
                <a:latin typeface="Lucida Sans Unicode" pitchFamily="34" charset="0"/>
                <a:cs typeface="Lucida Sans Unicode" pitchFamily="34" charset="0"/>
              </a:rPr>
            </a:br>
            <a:r>
              <a:rPr lang="en-US" sz="3200" b="1" u="sng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Cooperation  (SAARC)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676400"/>
            <a:ext cx="8534400" cy="4876800"/>
          </a:xfrm>
        </p:spPr>
        <p:txBody>
          <a:bodyPr>
            <a:noAutofit/>
          </a:bodyPr>
          <a:lstStyle/>
          <a:p>
            <a:pPr algn="just">
              <a:buClr>
                <a:srgbClr val="0000FF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The South Asian Association for Regional Cooperation (SAARC) Is an economic and political organization of eight countries that are primarily located in South Asia.  </a:t>
            </a:r>
          </a:p>
          <a:p>
            <a:pPr algn="just">
              <a:buClr>
                <a:srgbClr val="0000FF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 It was established on December 8, 1985 by India, Pakistan, Bangladesh, Sri Lanka, Nepal, Maldives and Bhutan. In April 2007, at the Association’s 14</a:t>
            </a:r>
            <a:r>
              <a:rPr lang="en-US" sz="2400" baseline="300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th</a:t>
            </a:r>
            <a:r>
              <a:rPr lang="en-US" sz="24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 summit, Afghanistan became its eight member.</a:t>
            </a:r>
          </a:p>
          <a:p>
            <a:pPr algn="just">
              <a:buClr>
                <a:srgbClr val="0000FF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It aims to accelerate the process of economic and social development in Member States.</a:t>
            </a:r>
          </a:p>
          <a:p>
            <a:pPr algn="just">
              <a:buClr>
                <a:srgbClr val="0000FF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SAARC provides a platform for the peoples of South Asia to work together in the spirit understanding.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391400" cy="838200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B400B4"/>
                </a:solidFill>
                <a:latin typeface="Lucida Sans Unicode" pitchFamily="34" charset="0"/>
                <a:cs typeface="Lucida Sans Unicode" pitchFamily="34" charset="0"/>
              </a:rP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382000" cy="5334000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n-US" sz="2800" dirty="0">
                <a:latin typeface="Lucida Sans Unicode" pitchFamily="34" charset="0"/>
                <a:cs typeface="Lucida Sans Unicode" pitchFamily="34" charset="0"/>
              </a:rPr>
              <a:t>To promote the welfare of the peoples of South Asia and to improve their quality of life;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n-US" sz="2800" dirty="0">
                <a:latin typeface="Lucida Sans Unicode" pitchFamily="34" charset="0"/>
                <a:cs typeface="Lucida Sans Unicode" pitchFamily="34" charset="0"/>
              </a:rPr>
              <a:t>To accelerate economic growth, social progress and cultural development in the region and to provide all individuals the opportunity to live in dignity and to realize their full potential;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eriod"/>
            </a:pPr>
            <a:r>
              <a:rPr lang="en-US" sz="2800" dirty="0">
                <a:latin typeface="Lucida Sans Unicode" pitchFamily="34" charset="0"/>
                <a:cs typeface="Lucida Sans Unicode" pitchFamily="34" charset="0"/>
              </a:rPr>
              <a:t>To promote and strengthen collective self-reliance among the countries of South Asia;</a:t>
            </a:r>
          </a:p>
          <a:p>
            <a:pPr marL="514350" indent="-514350">
              <a:buClr>
                <a:srgbClr val="0000FF"/>
              </a:buClr>
              <a:buNone/>
            </a:pPr>
            <a:endParaRPr lang="en-US" sz="2800" dirty="0"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153400" cy="6172200"/>
          </a:xfrm>
        </p:spPr>
        <p:txBody>
          <a:bodyPr>
            <a:normAutofit/>
          </a:bodyPr>
          <a:lstStyle/>
          <a:p>
            <a:pPr marL="514350" indent="-514350" algn="l">
              <a:buClr>
                <a:srgbClr val="0000FF"/>
              </a:buClr>
              <a:buFont typeface="+mj-lt"/>
              <a:buAutoNum type="arabicPeriod" startAt="4"/>
            </a:pPr>
            <a:r>
              <a:rPr lang="en-US" sz="28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To contribute to mutual trust, understanding and appreciation of one another’s problems;</a:t>
            </a:r>
          </a:p>
          <a:p>
            <a:pPr marL="514350" indent="-514350" algn="l">
              <a:buClr>
                <a:srgbClr val="0000FF"/>
              </a:buClr>
              <a:buFont typeface="+mj-lt"/>
              <a:buAutoNum type="arabicPeriod" startAt="4"/>
            </a:pPr>
            <a:r>
              <a:rPr lang="en-US" sz="28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To promote active collaboration and mutual assistance in the economic, social, cultural, technical and scientific fields;</a:t>
            </a:r>
          </a:p>
          <a:p>
            <a:pPr marL="514350" indent="-514350" algn="l">
              <a:buClr>
                <a:srgbClr val="0000FF"/>
              </a:buClr>
              <a:buFont typeface="+mj-lt"/>
              <a:buAutoNum type="arabicPeriod" startAt="4"/>
            </a:pPr>
            <a:r>
              <a:rPr lang="en-US" sz="28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To strengthen cooperation with other developing countries;</a:t>
            </a:r>
          </a:p>
          <a:p>
            <a:pPr marL="514350" indent="-514350" algn="l">
              <a:buClr>
                <a:srgbClr val="0000FF"/>
              </a:buClr>
              <a:buFont typeface="+mj-lt"/>
              <a:buAutoNum type="arabicPeriod" startAt="4"/>
            </a:pPr>
            <a:r>
              <a:rPr lang="en-US" sz="28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To create unity among the member countries on issues of common interest in the international forums;</a:t>
            </a:r>
          </a:p>
          <a:p>
            <a:pPr marL="514350" indent="-514350" algn="l">
              <a:buClr>
                <a:srgbClr val="0000FF"/>
              </a:buClr>
              <a:buFont typeface="+mj-lt"/>
              <a:buAutoNum type="arabicPeriod" startAt="4"/>
            </a:pPr>
            <a:r>
              <a:rPr lang="en-US" sz="2800" dirty="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rPr>
              <a:t>To extend cooperation to other trading blocks.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latin typeface="Lucida Sans Unicode" pitchFamily="34" charset="0"/>
                <a:cs typeface="Lucida Sans Unicode" pitchFamily="34" charset="0"/>
              </a:rPr>
              <a:t>               </a:t>
            </a:r>
            <a:br>
              <a:rPr lang="en-US" sz="2400" b="1" dirty="0">
                <a:latin typeface="Lucida Sans Unicode" pitchFamily="34" charset="0"/>
                <a:cs typeface="Lucida Sans Unicode" pitchFamily="34" charset="0"/>
              </a:rPr>
            </a:br>
            <a:r>
              <a:rPr lang="en-US" sz="2400" b="1" dirty="0">
                <a:solidFill>
                  <a:srgbClr val="680000"/>
                </a:solidFill>
                <a:latin typeface="Lucida Sans Unicode" pitchFamily="34" charset="0"/>
                <a:cs typeface="Lucida Sans Unicode" pitchFamily="34" charset="0"/>
              </a:rPr>
              <a:t>  </a:t>
            </a:r>
            <a:r>
              <a:rPr lang="en-US" sz="3600" b="1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North</a:t>
            </a:r>
            <a:r>
              <a:rPr lang="en-US" sz="3600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 </a:t>
            </a:r>
            <a:r>
              <a:rPr lang="en-US" sz="3600" b="1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Atlantic</a:t>
            </a:r>
            <a:r>
              <a:rPr lang="en-US" sz="3600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 </a:t>
            </a:r>
            <a:r>
              <a:rPr lang="en-US" sz="3600" b="1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Treaty Organization </a:t>
            </a:r>
            <a:br>
              <a:rPr lang="en-US" sz="3600" b="1" i="1" dirty="0">
                <a:solidFill>
                  <a:srgbClr val="680000"/>
                </a:solidFill>
                <a:latin typeface="Lucida Sans Unicode" pitchFamily="34" charset="0"/>
                <a:cs typeface="Lucida Sans Unicode" pitchFamily="34" charset="0"/>
              </a:rPr>
            </a:br>
            <a:r>
              <a:rPr lang="en-US" sz="3600" b="1" i="1" dirty="0">
                <a:solidFill>
                  <a:srgbClr val="680000"/>
                </a:solidFill>
                <a:latin typeface="Lucida Sans Unicode" pitchFamily="34" charset="0"/>
                <a:cs typeface="Lucida Sans Unicode" pitchFamily="34" charset="0"/>
              </a:rPr>
              <a:t>                       </a:t>
            </a:r>
            <a:r>
              <a:rPr lang="en-US" sz="3600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(</a:t>
            </a:r>
            <a:r>
              <a:rPr lang="en-US" sz="3600" b="1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NATO</a:t>
            </a:r>
            <a:r>
              <a:rPr lang="en-US" sz="3600" dirty="0">
                <a:solidFill>
                  <a:srgbClr val="680000"/>
                </a:solidFill>
                <a:latin typeface="Arial Black" pitchFamily="34" charset="0"/>
                <a:cs typeface="Lucida Sans Unicode" pitchFamily="34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458200" cy="4953000"/>
          </a:xfrm>
        </p:spPr>
        <p:txBody>
          <a:bodyPr>
            <a:normAutofit/>
          </a:bodyPr>
          <a:lstStyle/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en-US" sz="2800" dirty="0">
                <a:latin typeface="Lucida Sans Unicode" pitchFamily="34" charset="0"/>
                <a:cs typeface="Lucida Sans Unicode" pitchFamily="34" charset="0"/>
              </a:rPr>
              <a:t>NATO is a military alliance consisting of 28 member states.</a:t>
            </a:r>
          </a:p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en-US" sz="2800" dirty="0">
                <a:latin typeface="Lucida Sans Unicode" pitchFamily="34" charset="0"/>
                <a:cs typeface="Lucida Sans Unicode" pitchFamily="34" charset="0"/>
              </a:rPr>
              <a:t>Members are located in North America and Europe.</a:t>
            </a:r>
          </a:p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en-US" sz="2800" dirty="0">
                <a:latin typeface="Lucida Sans Unicode" pitchFamily="34" charset="0"/>
                <a:cs typeface="Lucida Sans Unicode" pitchFamily="34" charset="0"/>
              </a:rPr>
              <a:t>NATO was established upon the signing of the North Atlantic Treaty on 4</a:t>
            </a:r>
            <a:r>
              <a:rPr lang="en-US" sz="2800" baseline="30000" dirty="0">
                <a:latin typeface="Lucida Sans Unicode" pitchFamily="34" charset="0"/>
                <a:cs typeface="Lucida Sans Unicode" pitchFamily="34" charset="0"/>
              </a:rPr>
              <a:t>th</a:t>
            </a:r>
            <a:r>
              <a:rPr lang="en-US" sz="2800" dirty="0">
                <a:latin typeface="Lucida Sans Unicode" pitchFamily="34" charset="0"/>
                <a:cs typeface="Lucida Sans Unicode" pitchFamily="34" charset="0"/>
              </a:rPr>
              <a:t> April 1949.</a:t>
            </a:r>
          </a:p>
          <a:p>
            <a:pPr>
              <a:buClr>
                <a:srgbClr val="0000FF"/>
              </a:buClr>
              <a:buFont typeface="Wingdings" pitchFamily="2" charset="2"/>
              <a:buChar char="Ø"/>
            </a:pPr>
            <a:r>
              <a:rPr lang="en-US" sz="2800" dirty="0">
                <a:latin typeface="Lucida Sans Unicode" pitchFamily="34" charset="0"/>
                <a:cs typeface="Lucida Sans Unicode" pitchFamily="34" charset="0"/>
              </a:rPr>
              <a:t>Article 5 of the treaty agrees “an armed attack against </a:t>
            </a:r>
            <a:r>
              <a:rPr lang="en-US" sz="2800">
                <a:latin typeface="Lucida Sans Unicode" pitchFamily="34" charset="0"/>
                <a:cs typeface="Lucida Sans Unicode" pitchFamily="34" charset="0"/>
              </a:rPr>
              <a:t>one or more </a:t>
            </a:r>
            <a:r>
              <a:rPr lang="en-US" sz="2800" dirty="0">
                <a:latin typeface="Lucida Sans Unicode" pitchFamily="34" charset="0"/>
                <a:cs typeface="Lucida Sans Unicode" pitchFamily="34" charset="0"/>
              </a:rPr>
              <a:t>of them… shall be considered an attack against them all”.</a:t>
            </a:r>
          </a:p>
          <a:p>
            <a:pPr>
              <a:buClr>
                <a:srgbClr val="0000FF"/>
              </a:buClr>
              <a:buFont typeface="Wingdings" pitchFamily="2" charset="2"/>
              <a:buChar char="Ø"/>
            </a:pPr>
            <a:endParaRPr lang="en-US" sz="2800" dirty="0"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  </a:t>
            </a:r>
            <a:r>
              <a:rPr lang="en-US" dirty="0">
                <a:solidFill>
                  <a:srgbClr val="B400B4"/>
                </a:solidFill>
                <a:latin typeface="Lucida Sans Unicode" pitchFamily="34" charset="0"/>
                <a:cs typeface="Lucida Sans Unicode" pitchFamily="34" charset="0"/>
              </a:rPr>
              <a:t>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54864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Italy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Greece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France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Denmark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Germany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Turkey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Portugal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Romania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Spain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Poland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United Kingdom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United States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Norway</a:t>
            </a:r>
          </a:p>
          <a:p>
            <a:pPr marL="514350" indent="-514350">
              <a:buClr>
                <a:srgbClr val="0000FF"/>
              </a:buClr>
              <a:buFont typeface="+mj-lt"/>
              <a:buAutoNum type="arabicParenR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Netherlands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5927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Belgium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Bulgaria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Hungary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Estonia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Albania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Canada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Latvia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Romania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Slovakia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Slovenia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Lithuania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Croatia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Czech Rep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r>
              <a:rPr lang="en-US" dirty="0">
                <a:latin typeface="Lucida Sans Unicode" pitchFamily="34" charset="0"/>
                <a:cs typeface="Lucida Sans Unicode" pitchFamily="34" charset="0"/>
              </a:rPr>
              <a:t>Iceland</a:t>
            </a:r>
          </a:p>
          <a:p>
            <a:pPr marL="514350" indent="-514350">
              <a:buClr>
                <a:srgbClr val="1305CB"/>
              </a:buClr>
              <a:buFont typeface="+mj-lt"/>
              <a:buAutoNum type="arabicParenR" startAt="15"/>
            </a:pPr>
            <a:endParaRPr lang="en-US" dirty="0"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 </a:t>
            </a:r>
            <a:r>
              <a:rPr lang="en-US" dirty="0">
                <a:solidFill>
                  <a:srgbClr val="B400B4"/>
                </a:solidFill>
              </a:rPr>
              <a:t> </a:t>
            </a:r>
            <a:r>
              <a:rPr lang="en-US" dirty="0">
                <a:solidFill>
                  <a:srgbClr val="B400B4"/>
                </a:solidFill>
                <a:latin typeface="Lucida Sans Unicode" pitchFamily="34" charset="0"/>
                <a:cs typeface="Lucida Sans Unicode" pitchFamily="34" charset="0"/>
              </a:rPr>
              <a:t>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458200" cy="5440363"/>
          </a:xfrm>
        </p:spPr>
        <p:txBody>
          <a:bodyPr>
            <a:normAutofit/>
          </a:bodyPr>
          <a:lstStyle/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Ultimately, NATO operation are governed by its 28 member states with each sending a delegation to NATO headquarters in Brussels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This includes each delegation having Permanent Representative on the North Atlantic Council which is chaired by the Secretary General and has decision making powers.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The Parliamentary Assembly sets NATO’s broad strategic goals.</a:t>
            </a:r>
          </a:p>
          <a:p>
            <a:pPr>
              <a:buClr>
                <a:srgbClr val="1305CB"/>
              </a:buClr>
              <a:buFont typeface="Wingdings" pitchFamily="2" charset="2"/>
              <a:buChar char="Ø"/>
            </a:pPr>
            <a:r>
              <a:rPr lang="en-US" sz="2400" dirty="0">
                <a:latin typeface="Lucida Sans Unicode" pitchFamily="34" charset="0"/>
                <a:cs typeface="Lucida Sans Unicode" pitchFamily="34" charset="0"/>
              </a:rPr>
              <a:t>The Military Committee is responsible for recommending measures considered necessary for the common defense of the NATO area and is made up of military representatives. 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450</TotalTime>
  <Words>836</Words>
  <Application>Microsoft Office PowerPoint</Application>
  <PresentationFormat>On-screen Show (4:3)</PresentationFormat>
  <Paragraphs>97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Algerian</vt:lpstr>
      <vt:lpstr>Arial Black</vt:lpstr>
      <vt:lpstr>Berlin Sans FB Demi</vt:lpstr>
      <vt:lpstr>Bodoni MT</vt:lpstr>
      <vt:lpstr>Calibri</vt:lpstr>
      <vt:lpstr>Constantia</vt:lpstr>
      <vt:lpstr>Lucida Handwriting</vt:lpstr>
      <vt:lpstr>Lucida Sans Unicode</vt:lpstr>
      <vt:lpstr>Wingdings</vt:lpstr>
      <vt:lpstr>Wingdings 2</vt:lpstr>
      <vt:lpstr>Flow</vt:lpstr>
      <vt:lpstr>REGIONAL TRADING  BLOCK</vt:lpstr>
      <vt:lpstr>CONTENT</vt:lpstr>
      <vt:lpstr>      Regional Trade Block </vt:lpstr>
      <vt:lpstr>South Asian Association For Regional  Cooperation  (SAARC) </vt:lpstr>
      <vt:lpstr>OBJECTIVES</vt:lpstr>
      <vt:lpstr>PowerPoint Presentation</vt:lpstr>
      <vt:lpstr>                  North Atlantic Treaty Organization                         (NATO)</vt:lpstr>
      <vt:lpstr>  Members</vt:lpstr>
      <vt:lpstr>  Structure</vt:lpstr>
      <vt:lpstr>North American Free Trade Agreement  (NAFTA)</vt:lpstr>
      <vt:lpstr>NAFTA’s Main Objectives</vt:lpstr>
      <vt:lpstr>The BRICS Alliance</vt:lpstr>
      <vt:lpstr>Objectives of BRICS</vt:lpstr>
      <vt:lpstr>THANK YOU……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 Asian Association For Regional Cooperation (SAARC)</dc:title>
  <dc:creator>Niraj</dc:creator>
  <cp:lastModifiedBy>OWNER</cp:lastModifiedBy>
  <cp:revision>69</cp:revision>
  <dcterms:created xsi:type="dcterms:W3CDTF">2014-10-29T04:45:21Z</dcterms:created>
  <dcterms:modified xsi:type="dcterms:W3CDTF">2025-01-20T17:06:06Z</dcterms:modified>
</cp:coreProperties>
</file>